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2" r:id="rId18"/>
    <p:sldId id="296" r:id="rId19"/>
    <p:sldId id="297" r:id="rId20"/>
    <p:sldId id="298" r:id="rId21"/>
    <p:sldId id="299" r:id="rId22"/>
    <p:sldId id="300" r:id="rId23"/>
    <p:sldId id="301" r:id="rId24"/>
    <p:sldId id="302" r:id="rId25"/>
    <p:sldId id="303" r:id="rId26"/>
    <p:sldId id="304" r:id="rId27"/>
    <p:sldId id="282" r:id="rId28"/>
    <p:sldId id="277" r:id="rId29"/>
    <p:sldId id="272" r:id="rId30"/>
    <p:sldId id="274" r:id="rId31"/>
    <p:sldId id="275" r:id="rId32"/>
    <p:sldId id="271" r:id="rId33"/>
    <p:sldId id="270" r:id="rId34"/>
    <p:sldId id="261" r:id="rId35"/>
    <p:sldId id="267" r:id="rId36"/>
    <p:sldId id="278" r:id="rId37"/>
    <p:sldId id="279" r:id="rId38"/>
    <p:sldId id="268" r:id="rId39"/>
    <p:sldId id="259" r:id="rId40"/>
    <p:sldId id="276" r:id="rId41"/>
    <p:sldId id="262" r:id="rId42"/>
    <p:sldId id="256" r:id="rId43"/>
    <p:sldId id="257" r:id="rId44"/>
    <p:sldId id="258"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2020-06-08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2020-06-08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2020-06-08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2020-06-08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2020-06-08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2020-06-08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2020-06-08</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002089"/>
            <a:ext cx="9143999" cy="3139321"/>
          </a:xfrm>
          <a:prstGeom prst="rect">
            <a:avLst/>
          </a:prstGeom>
          <a:noFill/>
        </p:spPr>
        <p:txBody>
          <a:bodyPr wrap="square" rtlCol="0">
            <a:spAutoFit/>
          </a:bodyPr>
          <a:lstStyle/>
          <a:p>
            <a:pPr algn="ctr"/>
            <a:r>
              <a:rPr lang="en-CA" sz="6600" b="1" spc="600" dirty="0"/>
              <a:t>DATA SCIENCE</a:t>
            </a:r>
          </a:p>
          <a:p>
            <a:pPr algn="ctr"/>
            <a:r>
              <a:rPr lang="en-CA" sz="6600" b="1" spc="600" dirty="0"/>
              <a:t>&amp;</a:t>
            </a:r>
          </a:p>
          <a:p>
            <a:pPr algn="ctr"/>
            <a:r>
              <a:rPr lang="en-CA" sz="6600" b="1" spc="600" dirty="0"/>
              <a:t>MACHINE LEARNING</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45703200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098739"/>
            <a:ext cx="8314401"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Recurrent Neural Network to enhance the performance of the Microsoft Kinect 3D camera. More specifically, the model's aim is to learn the mapping from Kinect joint centers trajectories to Vicon* joint angles.</a:t>
            </a:r>
          </a:p>
          <a:p>
            <a:pPr lvl="1"/>
            <a:r>
              <a:rPr lang="en-US" sz="1600" i="1" dirty="0">
                <a:latin typeface="Segoe UI" panose="020B0502040204020203" pitchFamily="34" charset="0"/>
                <a:cs typeface="Segoe UI" panose="020B0502040204020203" pitchFamily="34" charset="0"/>
              </a:rPr>
              <a:t>*multi-camera marker-based motion capture technology, considered here as Gold Standard</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0987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EQUENCE</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ODELING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20229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ETECTING</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RAUDULENT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REDIT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ARD</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RANSACTIONS</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16627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0" y="1509921"/>
            <a:ext cx="9143999" cy="2123658"/>
          </a:xfrm>
          <a:prstGeom prst="rect">
            <a:avLst/>
          </a:prstGeom>
          <a:noFill/>
        </p:spPr>
        <p:txBody>
          <a:bodyPr wrap="square" rtlCol="0">
            <a:spAutoFit/>
          </a:bodyPr>
          <a:lstStyle/>
          <a:p>
            <a:pPr algn="ctr"/>
            <a:r>
              <a:rPr lang="en-CA" sz="6600" b="1" spc="600" dirty="0"/>
              <a:t>COMPUTER</a:t>
            </a:r>
          </a:p>
          <a:p>
            <a:pPr algn="ctr"/>
            <a:r>
              <a:rPr lang="en-CA" sz="6600" b="1" spc="600" dirty="0"/>
              <a:t>VISION</a:t>
            </a:r>
          </a:p>
        </p:txBody>
      </p:sp>
    </p:spTree>
    <p:extLst>
      <p:ext uri="{BB962C8B-B14F-4D97-AF65-F5344CB8AC3E}">
        <p14:creationId xmlns:p14="http://schemas.microsoft.com/office/powerpoint/2010/main" val="2907927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EMI-</a:t>
            </a: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ATERSHED</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LGORITHM</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 function enabling the semi-automated segmentation of 2D images using the functionality of the Watershed Algorithm.</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A</a:t>
            </a:r>
            <a:r>
              <a:rPr lang="en-CA" sz="2000" dirty="0">
                <a:latin typeface="Segoe UI" panose="020B0502040204020203" pitchFamily="34" charset="0"/>
                <a:cs typeface="Segoe UI" panose="020B0502040204020203" pitchFamily="34" charset="0"/>
              </a:rPr>
              <a:t>LGORITHM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In order to use the functionality of the Watershed algorithm, the user simply has to click on the display image to define the location of markers.</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n animal&#10;&#10;Description automatically generated">
            <a:extLst>
              <a:ext uri="{FF2B5EF4-FFF2-40B4-BE49-F238E27FC236}">
                <a16:creationId xmlns:a16="http://schemas.microsoft.com/office/drawing/2014/main" id="{08DFA4E5-8D78-4A66-A351-FE33AFE7109D}"/>
              </a:ext>
            </a:extLst>
          </p:cNvPr>
          <p:cNvPicPr>
            <a:picLocks noChangeAspect="1"/>
          </p:cNvPicPr>
          <p:nvPr/>
        </p:nvPicPr>
        <p:blipFill rotWithShape="1">
          <a:blip r:embed="rId2">
            <a:extLst>
              <a:ext uri="{28A0092B-C50C-407E-A947-70E740481C1C}">
                <a14:useLocalDpi xmlns:a14="http://schemas.microsoft.com/office/drawing/2010/main" val="0"/>
              </a:ext>
            </a:extLst>
          </a:blip>
          <a:srcRect t="9368" b="1"/>
          <a:stretch/>
        </p:blipFill>
        <p:spPr>
          <a:xfrm>
            <a:off x="-8291" y="3479402"/>
            <a:ext cx="4596493" cy="1259653"/>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307A884-ED0E-488C-B41D-7AFC80CBE122}"/>
              </a:ext>
            </a:extLst>
          </p:cNvPr>
          <p:cNvPicPr>
            <a:picLocks noChangeAspect="1"/>
          </p:cNvPicPr>
          <p:nvPr/>
        </p:nvPicPr>
        <p:blipFill rotWithShape="1">
          <a:blip r:embed="rId3">
            <a:extLst>
              <a:ext uri="{28A0092B-C50C-407E-A947-70E740481C1C}">
                <a14:useLocalDpi xmlns:a14="http://schemas.microsoft.com/office/drawing/2010/main" val="0"/>
              </a:ext>
            </a:extLst>
          </a:blip>
          <a:srcRect t="9337"/>
          <a:stretch/>
        </p:blipFill>
        <p:spPr>
          <a:xfrm>
            <a:off x="4588202" y="3479228"/>
            <a:ext cx="4555798" cy="1260000"/>
          </a:xfrm>
          <a:prstGeom prst="rect">
            <a:avLst/>
          </a:prstGeom>
        </p:spPr>
      </p:pic>
    </p:spTree>
    <p:extLst>
      <p:ext uri="{BB962C8B-B14F-4D97-AF65-F5344CB8AC3E}">
        <p14:creationId xmlns:p14="http://schemas.microsoft.com/office/powerpoint/2010/main" val="4209744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ACE</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H</a:t>
            </a:r>
            <a:r>
              <a:rPr lang="en-US" spc="450" dirty="0">
                <a:latin typeface="Segoe UI" panose="020B0502040204020203" pitchFamily="34" charset="0"/>
                <a:cs typeface="Segoe UI" panose="020B0502040204020203" pitchFamily="34" charset="0"/>
              </a:rPr>
              <a:t>AAR</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ASCADES AND </a:t>
            </a:r>
            <a:r>
              <a:rPr lang="en-US" sz="2400" spc="450" dirty="0">
                <a:latin typeface="Segoe UI" panose="020B0502040204020203" pitchFamily="34" charset="0"/>
                <a:cs typeface="Segoe UI" panose="020B0502040204020203" pitchFamily="34" charset="0"/>
              </a:rPr>
              <a:t>T</a:t>
            </a:r>
            <a:r>
              <a:rPr lang="en-US" spc="450" dirty="0">
                <a:latin typeface="Segoe UI" panose="020B0502040204020203" pitchFamily="34" charset="0"/>
                <a:cs typeface="Segoe UI" panose="020B0502040204020203" pitchFamily="34" charset="0"/>
              </a:rPr>
              <a:t>RACKING </a:t>
            </a:r>
            <a:r>
              <a:rPr lang="en-US" sz="2400" spc="450" dirty="0">
                <a:latin typeface="Segoe UI" panose="020B0502040204020203" pitchFamily="34" charset="0"/>
                <a:cs typeface="Segoe UI" panose="020B0502040204020203" pitchFamily="34" charset="0"/>
              </a:rPr>
              <a:t>API</a:t>
            </a:r>
            <a:r>
              <a:rPr lang="en-US" spc="450" dirty="0">
                <a:latin typeface="Segoe UI" panose="020B0502040204020203" pitchFamily="34" charset="0"/>
                <a:cs typeface="Segoe UI" panose="020B0502040204020203" pitchFamily="34" charset="0"/>
              </a:rPr>
              <a:t>S</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and semi-automated detection/tracking of faces on images and videos using the functionality of </a:t>
            </a:r>
            <a:r>
              <a:rPr lang="en-US" sz="1600" dirty="0" err="1">
                <a:latin typeface="Segoe UI" panose="020B0502040204020203" pitchFamily="34" charset="0"/>
                <a:cs typeface="Segoe UI" panose="020B0502040204020203" pitchFamily="34" charset="0"/>
              </a:rPr>
              <a:t>Haar</a:t>
            </a:r>
            <a:r>
              <a:rPr lang="en-US" sz="1600" dirty="0">
                <a:latin typeface="Segoe UI" panose="020B0502040204020203" pitchFamily="34" charset="0"/>
                <a:cs typeface="Segoe UI" panose="020B0502040204020203" pitchFamily="34" charset="0"/>
              </a:rPr>
              <a:t> cascades and various tracking APIs.</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A</a:t>
            </a:r>
            <a:r>
              <a:rPr lang="en-CA" sz="2000" dirty="0">
                <a:latin typeface="Segoe UI" panose="020B0502040204020203" pitchFamily="34" charset="0"/>
                <a:cs typeface="Segoe UI" panose="020B0502040204020203" pitchFamily="34" charset="0"/>
              </a:rPr>
              <a:t>LGORITHM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 name="Picture 1">
            <a:extLst>
              <a:ext uri="{FF2B5EF4-FFF2-40B4-BE49-F238E27FC236}">
                <a16:creationId xmlns:a16="http://schemas.microsoft.com/office/drawing/2014/main" id="{B221C27D-7E35-4B5E-ABBF-CBDA56B5BB5A}"/>
              </a:ext>
            </a:extLst>
          </p:cNvPr>
          <p:cNvPicPr>
            <a:picLocks noChangeAspect="1"/>
          </p:cNvPicPr>
          <p:nvPr/>
        </p:nvPicPr>
        <p:blipFill rotWithShape="1">
          <a:blip r:embed="rId2"/>
          <a:srcRect l="20670" r="36539"/>
          <a:stretch/>
        </p:blipFill>
        <p:spPr>
          <a:xfrm>
            <a:off x="0" y="2932626"/>
            <a:ext cx="2191658" cy="1800000"/>
          </a:xfrm>
          <a:prstGeom prst="rect">
            <a:avLst/>
          </a:prstGeom>
        </p:spPr>
      </p:pic>
      <p:pic>
        <p:nvPicPr>
          <p:cNvPr id="6" name="Picture 5">
            <a:extLst>
              <a:ext uri="{FF2B5EF4-FFF2-40B4-BE49-F238E27FC236}">
                <a16:creationId xmlns:a16="http://schemas.microsoft.com/office/drawing/2014/main" id="{2E915D9D-81F7-4B41-8849-D27D7DCC6265}"/>
              </a:ext>
            </a:extLst>
          </p:cNvPr>
          <p:cNvPicPr>
            <a:picLocks noChangeAspect="1"/>
          </p:cNvPicPr>
          <p:nvPr/>
        </p:nvPicPr>
        <p:blipFill rotWithShape="1">
          <a:blip r:embed="rId3"/>
          <a:srcRect l="9987" r="7256"/>
          <a:stretch/>
        </p:blipFill>
        <p:spPr>
          <a:xfrm>
            <a:off x="2191658" y="2932626"/>
            <a:ext cx="1291772" cy="1800000"/>
          </a:xfrm>
          <a:prstGeom prst="rect">
            <a:avLst/>
          </a:prstGeom>
        </p:spPr>
      </p:pic>
      <p:pic>
        <p:nvPicPr>
          <p:cNvPr id="7" name="Picture 6">
            <a:extLst>
              <a:ext uri="{FF2B5EF4-FFF2-40B4-BE49-F238E27FC236}">
                <a16:creationId xmlns:a16="http://schemas.microsoft.com/office/drawing/2014/main" id="{C7B5F6CA-0136-4BA6-BDD0-545C8D424949}"/>
              </a:ext>
            </a:extLst>
          </p:cNvPr>
          <p:cNvPicPr>
            <a:picLocks noChangeAspect="1"/>
          </p:cNvPicPr>
          <p:nvPr/>
        </p:nvPicPr>
        <p:blipFill rotWithShape="1">
          <a:blip r:embed="rId4"/>
          <a:srcRect l="3669" r="9787"/>
          <a:stretch/>
        </p:blipFill>
        <p:spPr>
          <a:xfrm>
            <a:off x="3483430" y="2932626"/>
            <a:ext cx="1541075" cy="1800000"/>
          </a:xfrm>
          <a:prstGeom prst="rect">
            <a:avLst/>
          </a:prstGeom>
        </p:spPr>
      </p:pic>
      <p:pic>
        <p:nvPicPr>
          <p:cNvPr id="5" name="Picture 4" descr="A group of people in front of a crowd&#10;&#10;Description automatically generated">
            <a:extLst>
              <a:ext uri="{FF2B5EF4-FFF2-40B4-BE49-F238E27FC236}">
                <a16:creationId xmlns:a16="http://schemas.microsoft.com/office/drawing/2014/main" id="{B262E3B4-3110-4442-9191-F8AB8B7D0F83}"/>
              </a:ext>
            </a:extLst>
          </p:cNvPr>
          <p:cNvPicPr>
            <a:picLocks noChangeAspect="1"/>
          </p:cNvPicPr>
          <p:nvPr/>
        </p:nvPicPr>
        <p:blipFill rotWithShape="1">
          <a:blip r:embed="rId5">
            <a:extLst>
              <a:ext uri="{28A0092B-C50C-407E-A947-70E740481C1C}">
                <a14:useLocalDpi xmlns:a14="http://schemas.microsoft.com/office/drawing/2010/main" val="0"/>
              </a:ext>
            </a:extLst>
          </a:blip>
          <a:srcRect l="12754" t="5399"/>
          <a:stretch/>
        </p:blipFill>
        <p:spPr>
          <a:xfrm>
            <a:off x="5024505" y="2932626"/>
            <a:ext cx="4119495" cy="1800000"/>
          </a:xfrm>
          <a:prstGeom prst="rect">
            <a:avLst/>
          </a:prstGeom>
        </p:spPr>
      </p:pic>
    </p:spTree>
    <p:extLst>
      <p:ext uri="{BB962C8B-B14F-4D97-AF65-F5344CB8AC3E}">
        <p14:creationId xmlns:p14="http://schemas.microsoft.com/office/powerpoint/2010/main" val="185586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ENSE</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PTICAL</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LOW</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APPING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of motion on loaded or live videos using Dense Optical Flow and the functionality of the Gunnar </a:t>
            </a:r>
            <a:r>
              <a:rPr lang="en-US" sz="1600" dirty="0" err="1">
                <a:latin typeface="Segoe UI" panose="020B0502040204020203" pitchFamily="34" charset="0"/>
                <a:cs typeface="Segoe UI" panose="020B0502040204020203" pitchFamily="34" charset="0"/>
              </a:rPr>
              <a:t>Farneback's</a:t>
            </a:r>
            <a:r>
              <a:rPr lang="en-US" sz="1600" dirty="0">
                <a:latin typeface="Segoe UI" panose="020B0502040204020203" pitchFamily="34" charset="0"/>
                <a:cs typeface="Segoe UI" panose="020B0502040204020203" pitchFamily="34" charset="0"/>
              </a:rPr>
              <a:t> algorithm.</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A</a:t>
            </a:r>
            <a:r>
              <a:rPr lang="en-CA" sz="2000" dirty="0">
                <a:latin typeface="Segoe UI" panose="020B0502040204020203" pitchFamily="34" charset="0"/>
                <a:cs typeface="Segoe UI" panose="020B0502040204020203" pitchFamily="34" charset="0"/>
              </a:rPr>
              <a:t>LGORITHM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allows to either load a video or run a live feed from your webcam and will open two windows to display to original video (or live feed) and the resulting dense optical flow mapping (color coded using HSV color mapping).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5" name="Picture 4">
            <a:extLst>
              <a:ext uri="{FF2B5EF4-FFF2-40B4-BE49-F238E27FC236}">
                <a16:creationId xmlns:a16="http://schemas.microsoft.com/office/drawing/2014/main" id="{CB771660-0729-4166-A1E0-EA32664B9976}"/>
              </a:ext>
            </a:extLst>
          </p:cNvPr>
          <p:cNvPicPr>
            <a:picLocks noChangeAspect="1"/>
          </p:cNvPicPr>
          <p:nvPr/>
        </p:nvPicPr>
        <p:blipFill rotWithShape="1">
          <a:blip r:embed="rId2">
            <a:extLst>
              <a:ext uri="{28A0092B-C50C-407E-A947-70E740481C1C}">
                <a14:useLocalDpi xmlns:a14="http://schemas.microsoft.com/office/drawing/2010/main" val="0"/>
              </a:ext>
            </a:extLst>
          </a:blip>
          <a:srcRect l="6128" t="12393" b="13729"/>
          <a:stretch/>
        </p:blipFill>
        <p:spPr>
          <a:xfrm>
            <a:off x="-1" y="3665935"/>
            <a:ext cx="4335485" cy="1080000"/>
          </a:xfrm>
          <a:prstGeom prst="rect">
            <a:avLst/>
          </a:prstGeom>
        </p:spPr>
      </p:pic>
      <p:pic>
        <p:nvPicPr>
          <p:cNvPr id="9" name="Picture 8" descr="A picture containing computer&#10;&#10;Description automatically generated">
            <a:extLst>
              <a:ext uri="{FF2B5EF4-FFF2-40B4-BE49-F238E27FC236}">
                <a16:creationId xmlns:a16="http://schemas.microsoft.com/office/drawing/2014/main" id="{603F6E87-673C-4E74-A8F8-40B9F302339A}"/>
              </a:ext>
            </a:extLst>
          </p:cNvPr>
          <p:cNvPicPr>
            <a:picLocks noChangeAspect="1"/>
          </p:cNvPicPr>
          <p:nvPr/>
        </p:nvPicPr>
        <p:blipFill rotWithShape="1">
          <a:blip r:embed="rId3">
            <a:extLst>
              <a:ext uri="{28A0092B-C50C-407E-A947-70E740481C1C}">
                <a14:useLocalDpi xmlns:a14="http://schemas.microsoft.com/office/drawing/2010/main" val="0"/>
              </a:ext>
            </a:extLst>
          </a:blip>
          <a:srcRect t="22841" r="5501" b="10395"/>
          <a:stretch/>
        </p:blipFill>
        <p:spPr>
          <a:xfrm>
            <a:off x="4335485" y="3665935"/>
            <a:ext cx="4808515" cy="1080000"/>
          </a:xfrm>
          <a:prstGeom prst="rect">
            <a:avLst/>
          </a:prstGeom>
        </p:spPr>
      </p:pic>
    </p:spTree>
    <p:extLst>
      <p:ext uri="{BB962C8B-B14F-4D97-AF65-F5344CB8AC3E}">
        <p14:creationId xmlns:p14="http://schemas.microsoft.com/office/powerpoint/2010/main" val="3065613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I</a:t>
            </a:r>
            <a:r>
              <a:rPr lang="en-US" spc="450" dirty="0">
                <a:latin typeface="Segoe UI" panose="020B0502040204020203" pitchFamily="34" charset="0"/>
                <a:cs typeface="Segoe UI" panose="020B0502040204020203" pitchFamily="34" charset="0"/>
              </a:rPr>
              <a:t>MPLEMENTATION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RE-</a:t>
            </a:r>
            <a:r>
              <a:rPr lang="en-US" sz="2400" spc="450" dirty="0">
                <a:latin typeface="Segoe UI" panose="020B0502040204020203" pitchFamily="34" charset="0"/>
                <a:cs typeface="Segoe UI" panose="020B0502040204020203" pitchFamily="34" charset="0"/>
              </a:rPr>
              <a:t>T</a:t>
            </a:r>
            <a:r>
              <a:rPr lang="en-US" spc="450" dirty="0">
                <a:latin typeface="Segoe UI" panose="020B0502040204020203" pitchFamily="34" charset="0"/>
                <a:cs typeface="Segoe UI" panose="020B0502040204020203" pitchFamily="34" charset="0"/>
              </a:rPr>
              <a:t>RAINED</a:t>
            </a:r>
            <a:r>
              <a:rPr lang="en-US" sz="2400" spc="450" dirty="0">
                <a:latin typeface="Segoe UI" panose="020B0502040204020203" pitchFamily="34" charset="0"/>
                <a:cs typeface="Segoe UI" panose="020B0502040204020203" pitchFamily="34" charset="0"/>
              </a:rPr>
              <a:t> YOLO M</a:t>
            </a:r>
            <a:r>
              <a:rPr lang="en-US" spc="450" dirty="0">
                <a:latin typeface="Segoe UI" panose="020B0502040204020203" pitchFamily="34" charset="0"/>
                <a:cs typeface="Segoe UI" panose="020B0502040204020203" pitchFamily="34" charset="0"/>
              </a:rPr>
              <a:t>ODEL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FOR</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BJECT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and tracking of objects on images and videos using the pre-trained weights of the deep learning YOLO (You Only Look Once) model.</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A</a:t>
            </a:r>
            <a:r>
              <a:rPr lang="en-CA" sz="2000" dirty="0">
                <a:latin typeface="Segoe UI" panose="020B0502040204020203" pitchFamily="34" charset="0"/>
                <a:cs typeface="Segoe UI" panose="020B0502040204020203" pitchFamily="34" charset="0"/>
              </a:rPr>
              <a:t>LGORITHM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results in images/videos where each identified object is contoured by a rectangle, around which the corresponding object label and probability is displayed.</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 girl holding a teddy bear&#10;&#10;Description automatically generated">
            <a:extLst>
              <a:ext uri="{FF2B5EF4-FFF2-40B4-BE49-F238E27FC236}">
                <a16:creationId xmlns:a16="http://schemas.microsoft.com/office/drawing/2014/main" id="{5AEE3E17-7F6E-4A89-A07E-9FEB4E5A3D43}"/>
              </a:ext>
            </a:extLst>
          </p:cNvPr>
          <p:cNvPicPr>
            <a:picLocks noChangeAspect="1"/>
          </p:cNvPicPr>
          <p:nvPr/>
        </p:nvPicPr>
        <p:blipFill rotWithShape="1">
          <a:blip r:embed="rId2">
            <a:extLst>
              <a:ext uri="{28A0092B-C50C-407E-A947-70E740481C1C}">
                <a14:useLocalDpi xmlns:a14="http://schemas.microsoft.com/office/drawing/2010/main" val="0"/>
              </a:ext>
            </a:extLst>
          </a:blip>
          <a:srcRect l="16023" t="12499" r="7328" b="11534"/>
          <a:stretch/>
        </p:blipFill>
        <p:spPr>
          <a:xfrm>
            <a:off x="2277357" y="3332629"/>
            <a:ext cx="2051338" cy="1440000"/>
          </a:xfrm>
          <a:prstGeom prst="rect">
            <a:avLst/>
          </a:prstGeom>
        </p:spPr>
      </p:pic>
      <p:pic>
        <p:nvPicPr>
          <p:cNvPr id="6" name="Picture 5" descr="A bench in front of a body of water&#10;&#10;Description automatically generated">
            <a:extLst>
              <a:ext uri="{FF2B5EF4-FFF2-40B4-BE49-F238E27FC236}">
                <a16:creationId xmlns:a16="http://schemas.microsoft.com/office/drawing/2014/main" id="{7D3467EF-6031-4967-A7A6-753ABCFC46A7}"/>
              </a:ext>
            </a:extLst>
          </p:cNvPr>
          <p:cNvPicPr>
            <a:picLocks noChangeAspect="1"/>
          </p:cNvPicPr>
          <p:nvPr/>
        </p:nvPicPr>
        <p:blipFill rotWithShape="1">
          <a:blip r:embed="rId3">
            <a:extLst>
              <a:ext uri="{28A0092B-C50C-407E-A947-70E740481C1C}">
                <a14:useLocalDpi xmlns:a14="http://schemas.microsoft.com/office/drawing/2010/main" val="0"/>
              </a:ext>
            </a:extLst>
          </a:blip>
          <a:srcRect l="23719" t="25894" r="4589"/>
          <a:stretch/>
        </p:blipFill>
        <p:spPr>
          <a:xfrm>
            <a:off x="4328695" y="3332629"/>
            <a:ext cx="2476222" cy="1440000"/>
          </a:xfrm>
          <a:prstGeom prst="rect">
            <a:avLst/>
          </a:prstGeom>
        </p:spPr>
      </p:pic>
      <p:pic>
        <p:nvPicPr>
          <p:cNvPr id="8" name="Picture 7" descr="A kitchen with a dining room table&#10;&#10;Description automatically generated">
            <a:extLst>
              <a:ext uri="{FF2B5EF4-FFF2-40B4-BE49-F238E27FC236}">
                <a16:creationId xmlns:a16="http://schemas.microsoft.com/office/drawing/2014/main" id="{0BD260EC-6626-4F86-A06E-755DA289F3EA}"/>
              </a:ext>
            </a:extLst>
          </p:cNvPr>
          <p:cNvPicPr>
            <a:picLocks noChangeAspect="1"/>
          </p:cNvPicPr>
          <p:nvPr/>
        </p:nvPicPr>
        <p:blipFill rotWithShape="1">
          <a:blip r:embed="rId4">
            <a:extLst>
              <a:ext uri="{28A0092B-C50C-407E-A947-70E740481C1C}">
                <a14:useLocalDpi xmlns:a14="http://schemas.microsoft.com/office/drawing/2010/main" val="0"/>
              </a:ext>
            </a:extLst>
          </a:blip>
          <a:srcRect l="44286" t="39024"/>
          <a:stretch/>
        </p:blipFill>
        <p:spPr>
          <a:xfrm>
            <a:off x="6804917" y="3332629"/>
            <a:ext cx="2339083" cy="1440000"/>
          </a:xfrm>
          <a:prstGeom prst="rect">
            <a:avLst/>
          </a:prstGeom>
        </p:spPr>
      </p:pic>
      <p:pic>
        <p:nvPicPr>
          <p:cNvPr id="16" name="Picture 15" descr="A picture containing indoor, table, sitting, apple&#10;&#10;Description automatically generated">
            <a:extLst>
              <a:ext uri="{FF2B5EF4-FFF2-40B4-BE49-F238E27FC236}">
                <a16:creationId xmlns:a16="http://schemas.microsoft.com/office/drawing/2014/main" id="{10CD2EE9-216C-4378-8250-825AF7CFF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32629"/>
            <a:ext cx="2277357" cy="1440000"/>
          </a:xfrm>
          <a:prstGeom prst="rect">
            <a:avLst/>
          </a:prstGeom>
        </p:spPr>
      </p:pic>
    </p:spTree>
    <p:extLst>
      <p:ext uri="{BB962C8B-B14F-4D97-AF65-F5344CB8AC3E}">
        <p14:creationId xmlns:p14="http://schemas.microsoft.com/office/powerpoint/2010/main" val="1451894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4067</Words>
  <Application>Microsoft Office PowerPoint</Application>
  <PresentationFormat>On-screen Show (16:9)</PresentationFormat>
  <Paragraphs>430</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68</cp:revision>
  <dcterms:created xsi:type="dcterms:W3CDTF">2019-04-05T22:57:48Z</dcterms:created>
  <dcterms:modified xsi:type="dcterms:W3CDTF">2020-06-09T01:26:07Z</dcterms:modified>
</cp:coreProperties>
</file>